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6"/>
  </p:notesMasterIdLst>
  <p:handoutMasterIdLst>
    <p:handoutMasterId r:id="rId47"/>
  </p:handoutMasterIdLst>
  <p:sldIdLst>
    <p:sldId id="261" r:id="rId2"/>
    <p:sldId id="279" r:id="rId3"/>
    <p:sldId id="280" r:id="rId4"/>
    <p:sldId id="281" r:id="rId5"/>
    <p:sldId id="282" r:id="rId6"/>
    <p:sldId id="283" r:id="rId7"/>
    <p:sldId id="284" r:id="rId8"/>
    <p:sldId id="285" r:id="rId9"/>
    <p:sldId id="319" r:id="rId10"/>
    <p:sldId id="286" r:id="rId11"/>
    <p:sldId id="320"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7" r:id="rId32"/>
    <p:sldId id="308" r:id="rId33"/>
    <p:sldId id="309" r:id="rId34"/>
    <p:sldId id="321" r:id="rId35"/>
    <p:sldId id="310" r:id="rId36"/>
    <p:sldId id="311" r:id="rId37"/>
    <p:sldId id="312" r:id="rId38"/>
    <p:sldId id="313" r:id="rId39"/>
    <p:sldId id="314" r:id="rId40"/>
    <p:sldId id="315" r:id="rId41"/>
    <p:sldId id="316" r:id="rId42"/>
    <p:sldId id="317" r:id="rId43"/>
    <p:sldId id="278" r:id="rId44"/>
    <p:sldId id="318" r:id="rId45"/>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1" autoAdjust="0"/>
  </p:normalViewPr>
  <p:slideViewPr>
    <p:cSldViewPr snapToGrid="0" snapToObjects="1">
      <p:cViewPr varScale="1">
        <p:scale>
          <a:sx n="133" d="100"/>
          <a:sy n="133" d="100"/>
        </p:scale>
        <p:origin x="1308" y="120"/>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21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41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42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1/6/2015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1/6/2015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1/6/2015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1/6/2015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5833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Arrange</a:t>
            </a:r>
          </a:p>
          <a:p>
            <a:pPr lvl="1"/>
            <a:r>
              <a:rPr lang="en-US" dirty="0" smtClean="0">
                <a:latin typeface="News Gothic Com Thin" panose="020B0204030503020204" pitchFamily="34" charset="0"/>
                <a:cs typeface="News Gothic Com Thin" panose="020B0204030503020204" pitchFamily="34" charset="0"/>
              </a:rPr>
              <a:t>Set up the test's initial state</a:t>
            </a:r>
          </a:p>
          <a:p>
            <a:r>
              <a:rPr lang="en-US" dirty="0" smtClean="0">
                <a:latin typeface="News Gothic Com Thin" panose="020B0204030503020204" pitchFamily="34" charset="0"/>
                <a:cs typeface="News Gothic Com Thin" panose="020B0204030503020204" pitchFamily="34" charset="0"/>
              </a:rPr>
              <a:t>Act</a:t>
            </a:r>
          </a:p>
          <a:p>
            <a:pPr lvl="1"/>
            <a:r>
              <a:rPr lang="en-US" dirty="0" smtClean="0">
                <a:latin typeface="News Gothic Com Thin" panose="020B0204030503020204" pitchFamily="34" charset="0"/>
                <a:cs typeface="News Gothic Com Thin" panose="020B0204030503020204" pitchFamily="34" charset="0"/>
              </a:rPr>
              <a:t>Perform the action you wish to test</a:t>
            </a:r>
          </a:p>
          <a:p>
            <a:r>
              <a:rPr lang="en-US" dirty="0" smtClean="0">
                <a:latin typeface="News Gothic Com Thin" panose="020B0204030503020204" pitchFamily="34" charset="0"/>
                <a:cs typeface="News Gothic Com Thin" panose="020B0204030503020204" pitchFamily="34" charset="0"/>
              </a:rPr>
              <a:t>Assert</a:t>
            </a:r>
          </a:p>
          <a:p>
            <a:pPr lvl="1"/>
            <a:r>
              <a:rPr lang="en-US" dirty="0"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t="-17000" b="-17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871062" y="1756172"/>
            <a:ext cx="4716078"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966467" y="1864519"/>
            <a:ext cx="4650931" cy="348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Tests are useless when not run</a:t>
            </a:r>
          </a:p>
          <a:p>
            <a:r>
              <a:rPr lang="en-US" sz="2400" dirty="0" smtClean="0">
                <a:latin typeface="News Gothic Com Thin" panose="020B0204030503020204" pitchFamily="34" charset="0"/>
                <a:cs typeface="News Gothic Com Thin" panose="020B0204030503020204" pitchFamily="34" charset="0"/>
              </a:rPr>
              <a:t>Manual tests are likely to be skipped</a:t>
            </a:r>
          </a:p>
          <a:p>
            <a:r>
              <a:rPr lang="en-US" sz="2400" dirty="0" smtClean="0">
                <a:latin typeface="News Gothic Com Thin" panose="020B0204030503020204" pitchFamily="34" charset="0"/>
                <a:cs typeface="News Gothic Com Thin" panose="020B0204030503020204" pitchFamily="34" charset="0"/>
              </a:rPr>
              <a:t>Run automated tests constantly</a:t>
            </a:r>
          </a:p>
          <a:p>
            <a:r>
              <a:rPr lang="en-US" sz="2400" dirty="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3179"/>
            <a:ext cx="8229600" cy="857250"/>
          </a:xfrm>
        </p:spPr>
        <p:txBody>
          <a:bodyPr/>
          <a:lstStyle/>
          <a:p>
            <a:r>
              <a:rPr lang="en-US" dirty="0" smtClean="0"/>
              <a:t>You already know it works!</a:t>
            </a:r>
            <a:endParaRPr lang="en-US" dirty="0"/>
          </a:p>
        </p:txBody>
      </p:sp>
    </p:spTree>
    <p:extLst>
      <p:ext uri="{BB962C8B-B14F-4D97-AF65-F5344CB8AC3E}">
        <p14:creationId xmlns:p14="http://schemas.microsoft.com/office/powerpoint/2010/main" val="41012043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Mundane 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you're sick!</a:t>
            </a:r>
          </a:p>
          <a:p>
            <a:pPr lvl="1"/>
            <a:r>
              <a:rPr lang="en-US" sz="2400"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dirty="0" smtClean="0">
                <a:latin typeface="News Gothic Com Thin" panose="020B0204030503020204" pitchFamily="34" charset="0"/>
                <a:cs typeface="News Gothic Com Thin" panose="020B0204030503020204" pitchFamily="34" charset="0"/>
              </a:rPr>
              <a:t>Unit Tests</a:t>
            </a:r>
          </a:p>
          <a:p>
            <a:r>
              <a:rPr lang="en-US" sz="2400" dirty="0" smtClean="0">
                <a:latin typeface="News Gothic Com Thin" panose="020B0204030503020204" pitchFamily="34" charset="0"/>
                <a:cs typeface="News Gothic Com Thin" panose="020B0204030503020204" pitchFamily="34" charset="0"/>
              </a:rPr>
              <a:t>Integration Tests</a:t>
            </a:r>
          </a:p>
          <a:p>
            <a:r>
              <a:rPr lang="en-US" sz="2400" dirty="0" smtClean="0">
                <a:latin typeface="News Gothic Com Thin" panose="020B0204030503020204" pitchFamily="34" charset="0"/>
                <a:cs typeface="News Gothic Com Thin" panose="020B0204030503020204" pitchFamily="34" charset="0"/>
              </a:rPr>
              <a:t>UI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r>
              <a:rPr lang="en-US"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UI Tests</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Verify behavior of entire features</a:t>
            </a:r>
          </a:p>
          <a:p>
            <a:r>
              <a:rPr lang="en-US" sz="2400" dirty="0" smtClean="0">
                <a:latin typeface="News Gothic Com Thin" panose="020B0204030503020204" pitchFamily="34" charset="0"/>
                <a:cs typeface="News Gothic Com Thin" panose="020B0204030503020204" pitchFamily="34" charset="0"/>
              </a:rPr>
              <a:t>Slow, but still automated</a:t>
            </a:r>
          </a:p>
          <a:p>
            <a:r>
              <a:rPr lang="en-US" sz="2400" dirty="0" smtClean="0">
                <a:latin typeface="News Gothic Com Thin" panose="020B0204030503020204" pitchFamily="34" charset="0"/>
                <a:cs typeface="News Gothic Com Thin" panose="020B0204030503020204" pitchFamily="34" charset="0"/>
              </a:rPr>
              <a:t>Should be defined by customer</a:t>
            </a:r>
          </a:p>
          <a:p>
            <a:pPr lvl="1"/>
            <a:r>
              <a:rPr lang="en-US" sz="2000" dirty="0" smtClean="0">
                <a:latin typeface="News Gothic Com Thin" panose="020B0204030503020204" pitchFamily="34" charset="0"/>
                <a:cs typeface="News Gothic Com Thin" panose="020B0204030503020204" pitchFamily="34" charset="0"/>
              </a:rPr>
              <a:t>May even be written by customer</a:t>
            </a:r>
          </a:p>
          <a:p>
            <a:r>
              <a:rPr lang="en-US" sz="2400" dirty="0" smtClean="0">
                <a:latin typeface="News Gothic Com Thin" panose="020B0204030503020204" pitchFamily="34" charset="0"/>
                <a:cs typeface="News Gothic Com Thin" panose="020B0204030503020204" pitchFamily="34" charset="0"/>
              </a:rPr>
              <a:t>Ideally run before every commit</a:t>
            </a:r>
          </a:p>
          <a:p>
            <a:pPr lvl="1"/>
            <a:r>
              <a:rPr lang="en-US" sz="2000" dirty="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51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767</TotalTime>
  <Words>1298</Words>
  <Application>Microsoft Office PowerPoint</Application>
  <PresentationFormat>On-screen Show (16:9)</PresentationFormat>
  <Paragraphs>247</Paragraphs>
  <Slides>44</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UI Tests</vt:lpstr>
      <vt:lpstr>What should we test?</vt:lpstr>
      <vt:lpstr>Why do we test?</vt:lpstr>
      <vt:lpstr>PowerPoint Presentation</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You already know it works!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81</cp:revision>
  <dcterms:created xsi:type="dcterms:W3CDTF">2013-09-03T09:24:59Z</dcterms:created>
  <dcterms:modified xsi:type="dcterms:W3CDTF">2015-01-06T15:39:05Z</dcterms:modified>
</cp:coreProperties>
</file>